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62" r:id="rId5"/>
    <p:sldId id="263" r:id="rId6"/>
    <p:sldId id="259" r:id="rId7"/>
    <p:sldId id="264" r:id="rId8"/>
    <p:sldId id="265" r:id="rId9"/>
    <p:sldId id="266" r:id="rId10"/>
    <p:sldId id="270" r:id="rId11"/>
    <p:sldId id="260" r:id="rId12"/>
    <p:sldId id="261" r:id="rId13"/>
    <p:sldId id="267" r:id="rId14"/>
    <p:sldId id="268" r:id="rId15"/>
    <p:sldId id="269" r:id="rId16"/>
    <p:sldId id="27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2" d="100"/>
          <a:sy n="82" d="100"/>
        </p:scale>
        <p:origin x="-186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95BC6-152D-EA4B-9A82-6E94B3D01989}" type="datetimeFigureOut">
              <a:rPr lang="en-US" smtClean="0"/>
              <a:t>6/27/15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71B4B2-C095-A244-8563-1002D9D6B558}" type="slidenum">
              <a:rPr lang="en-US" smtClean="0"/>
              <a:t>‹#›</a:t>
            </a:fld>
            <a:endParaRPr lang="en-US"/>
          </a:p>
        </p:txBody>
      </p:sp>
    </p:spTree>
    <p:extLst>
      <p:ext uri="{BB962C8B-B14F-4D97-AF65-F5344CB8AC3E}">
        <p14:creationId xmlns:p14="http://schemas.microsoft.com/office/powerpoint/2010/main" val="17120477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Story about</a:t>
            </a:r>
            <a:r>
              <a:rPr lang="en-US" baseline="0" dirty="0" smtClean="0"/>
              <a:t> being called on by teachers in high school and beyond to be that kid- help others with their writing. My goal is ensure everyone feels authoritative as an audience member, not just “the smart kid” or “the good writer”</a:t>
            </a:r>
            <a:endParaRPr lang="en-US" dirty="0"/>
          </a:p>
        </p:txBody>
      </p:sp>
      <p:sp>
        <p:nvSpPr>
          <p:cNvPr id="4" name="Slide Number Placeholder 3"/>
          <p:cNvSpPr>
            <a:spLocks noGrp="1"/>
          </p:cNvSpPr>
          <p:nvPr>
            <p:ph type="sldNum" sz="quarter" idx="10"/>
          </p:nvPr>
        </p:nvSpPr>
        <p:spPr/>
        <p:txBody>
          <a:bodyPr/>
          <a:lstStyle/>
          <a:p>
            <a:fld id="{0671B4B2-C095-A244-8563-1002D9D6B558}" type="slidenum">
              <a:rPr lang="en-US" smtClean="0"/>
              <a:t>2</a:t>
            </a:fld>
            <a:endParaRPr lang="en-US"/>
          </a:p>
        </p:txBody>
      </p:sp>
    </p:spTree>
    <p:extLst>
      <p:ext uri="{BB962C8B-B14F-4D97-AF65-F5344CB8AC3E}">
        <p14:creationId xmlns:p14="http://schemas.microsoft.com/office/powerpoint/2010/main" val="4286998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Story about supervisor</a:t>
            </a:r>
            <a:r>
              <a:rPr lang="en-US" baseline="0" dirty="0" smtClean="0"/>
              <a:t> of UWP 101- can’t have students helping each other- this is the blind leading the blind</a:t>
            </a:r>
            <a:endParaRPr lang="en-US" dirty="0"/>
          </a:p>
        </p:txBody>
      </p:sp>
      <p:sp>
        <p:nvSpPr>
          <p:cNvPr id="4" name="Slide Number Placeholder 3"/>
          <p:cNvSpPr>
            <a:spLocks noGrp="1"/>
          </p:cNvSpPr>
          <p:nvPr>
            <p:ph type="sldNum" sz="quarter" idx="10"/>
          </p:nvPr>
        </p:nvSpPr>
        <p:spPr/>
        <p:txBody>
          <a:bodyPr/>
          <a:lstStyle/>
          <a:p>
            <a:fld id="{0671B4B2-C095-A244-8563-1002D9D6B558}" type="slidenum">
              <a:rPr lang="en-US" smtClean="0"/>
              <a:t>5</a:t>
            </a:fld>
            <a:endParaRPr lang="en-US"/>
          </a:p>
        </p:txBody>
      </p:sp>
    </p:spTree>
    <p:extLst>
      <p:ext uri="{BB962C8B-B14F-4D97-AF65-F5344CB8AC3E}">
        <p14:creationId xmlns:p14="http://schemas.microsoft.com/office/powerpoint/2010/main" val="2212745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-reflection</a:t>
            </a:r>
            <a:r>
              <a:rPr lang="en-US" baseline="0" dirty="0" smtClean="0"/>
              <a:t> seems to be the best part of the process. Students produce fantastic cover memos that show metacognition and transferability of writing dispositions. </a:t>
            </a:r>
          </a:p>
          <a:p>
            <a:pPr marL="171450" indent="-171450">
              <a:buFontTx/>
              <a:buChar char="-"/>
            </a:pPr>
            <a:r>
              <a:rPr lang="en-US" baseline="0" dirty="0" smtClean="0"/>
              <a:t>I may need to find a way to make the process more rewarding- either with more points or in some other way.</a:t>
            </a:r>
          </a:p>
          <a:p>
            <a:pPr marL="171450" indent="-171450">
              <a:buFontTx/>
              <a:buChar char="-"/>
            </a:pPr>
            <a:r>
              <a:rPr lang="en-US" baseline="0" dirty="0" smtClean="0"/>
              <a:t>I may also need to accept the constraints of the student population, or have an open discussion with them about when and how peer review should happen- in class? At home? In two class periods? etc.</a:t>
            </a:r>
            <a:endParaRPr lang="en-US" dirty="0"/>
          </a:p>
        </p:txBody>
      </p:sp>
      <p:sp>
        <p:nvSpPr>
          <p:cNvPr id="4" name="Slide Number Placeholder 3"/>
          <p:cNvSpPr>
            <a:spLocks noGrp="1"/>
          </p:cNvSpPr>
          <p:nvPr>
            <p:ph type="sldNum" sz="quarter" idx="10"/>
          </p:nvPr>
        </p:nvSpPr>
        <p:spPr/>
        <p:txBody>
          <a:bodyPr/>
          <a:lstStyle/>
          <a:p>
            <a:fld id="{0671B4B2-C095-A244-8563-1002D9D6B558}" type="slidenum">
              <a:rPr lang="en-US" smtClean="0"/>
              <a:t>16</a:t>
            </a:fld>
            <a:endParaRPr lang="en-US"/>
          </a:p>
        </p:txBody>
      </p:sp>
    </p:spTree>
    <p:extLst>
      <p:ext uri="{BB962C8B-B14F-4D97-AF65-F5344CB8AC3E}">
        <p14:creationId xmlns:p14="http://schemas.microsoft.com/office/powerpoint/2010/main" val="1411800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C784728-D29A-D249-AF33-88450915CC35}" type="datetimeFigureOut">
              <a:rPr lang="en-US" smtClean="0"/>
              <a:t>6/27/15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3208117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784728-D29A-D249-AF33-88450915CC35}" type="datetimeFigureOut">
              <a:rPr lang="en-US" smtClean="0"/>
              <a:t>6/27/15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2090113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784728-D29A-D249-AF33-88450915CC35}" type="datetimeFigureOut">
              <a:rPr lang="en-US" smtClean="0"/>
              <a:t>6/27/15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2338934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784728-D29A-D249-AF33-88450915CC35}" type="datetimeFigureOut">
              <a:rPr lang="en-US" smtClean="0"/>
              <a:t>6/27/15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1704495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784728-D29A-D249-AF33-88450915CC35}" type="datetimeFigureOut">
              <a:rPr lang="en-US" smtClean="0"/>
              <a:t>6/27/15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1784663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C784728-D29A-D249-AF33-88450915CC35}" type="datetimeFigureOut">
              <a:rPr lang="en-US" smtClean="0"/>
              <a:t>6/27/15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3519256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C784728-D29A-D249-AF33-88450915CC35}" type="datetimeFigureOut">
              <a:rPr lang="en-US" smtClean="0"/>
              <a:t>6/27/15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1054937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C784728-D29A-D249-AF33-88450915CC35}" type="datetimeFigureOut">
              <a:rPr lang="en-US" smtClean="0"/>
              <a:t>6/27/15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738379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784728-D29A-D249-AF33-88450915CC35}" type="datetimeFigureOut">
              <a:rPr lang="en-US" smtClean="0"/>
              <a:t>6/27/15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489188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784728-D29A-D249-AF33-88450915CC35}" type="datetimeFigureOut">
              <a:rPr lang="en-US" smtClean="0"/>
              <a:t>6/27/15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2828173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784728-D29A-D249-AF33-88450915CC35}" type="datetimeFigureOut">
              <a:rPr lang="en-US" smtClean="0"/>
              <a:t>6/27/15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7F26F3-2C27-5E45-80D1-BC41A26CA996}" type="slidenum">
              <a:rPr lang="en-US" smtClean="0"/>
              <a:t>‹#›</a:t>
            </a:fld>
            <a:endParaRPr lang="en-US"/>
          </a:p>
        </p:txBody>
      </p:sp>
    </p:spTree>
    <p:extLst>
      <p:ext uri="{BB962C8B-B14F-4D97-AF65-F5344CB8AC3E}">
        <p14:creationId xmlns:p14="http://schemas.microsoft.com/office/powerpoint/2010/main" val="28225475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784728-D29A-D249-AF33-88450915CC35}" type="datetimeFigureOut">
              <a:rPr lang="en-US" smtClean="0"/>
              <a:t>6/27/15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7F26F3-2C27-5E45-80D1-BC41A26CA996}" type="slidenum">
              <a:rPr lang="en-US" smtClean="0"/>
              <a:t>‹#›</a:t>
            </a:fld>
            <a:endParaRPr lang="en-US"/>
          </a:p>
        </p:txBody>
      </p:sp>
    </p:spTree>
    <p:extLst>
      <p:ext uri="{BB962C8B-B14F-4D97-AF65-F5344CB8AC3E}">
        <p14:creationId xmlns:p14="http://schemas.microsoft.com/office/powerpoint/2010/main" val="1533077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Good, the Bad, and the Ugly of Peer Review</a:t>
            </a:r>
            <a:endParaRPr lang="en-US" dirty="0"/>
          </a:p>
        </p:txBody>
      </p:sp>
      <p:sp>
        <p:nvSpPr>
          <p:cNvPr id="3" name="Subtitle 2"/>
          <p:cNvSpPr>
            <a:spLocks noGrp="1"/>
          </p:cNvSpPr>
          <p:nvPr>
            <p:ph idx="1"/>
          </p:nvPr>
        </p:nvSpPr>
        <p:spPr/>
        <p:txBody>
          <a:bodyPr/>
          <a:lstStyle/>
          <a:p>
            <a:pPr marL="0" indent="0" algn="ctr">
              <a:buNone/>
            </a:pPr>
            <a:r>
              <a:rPr lang="en-US" dirty="0" smtClean="0"/>
              <a:t>Sarah Klotz</a:t>
            </a:r>
          </a:p>
          <a:p>
            <a:pPr marL="0" indent="0" algn="ctr">
              <a:buNone/>
            </a:pPr>
            <a:r>
              <a:rPr lang="en-US" dirty="0" smtClean="0"/>
              <a:t>6/27/2015</a:t>
            </a:r>
            <a:endParaRPr lang="en-US" dirty="0"/>
          </a:p>
        </p:txBody>
      </p:sp>
      <p:pic>
        <p:nvPicPr>
          <p:cNvPr id="4" name="Picture 3"/>
          <p:cNvPicPr>
            <a:picLocks noChangeAspect="1"/>
          </p:cNvPicPr>
          <p:nvPr/>
        </p:nvPicPr>
        <p:blipFill>
          <a:blip r:embed="rId2"/>
          <a:stretch>
            <a:fillRect/>
          </a:stretch>
        </p:blipFill>
        <p:spPr>
          <a:xfrm>
            <a:off x="0" y="3645345"/>
            <a:ext cx="9144000" cy="2843784"/>
          </a:xfrm>
          <a:prstGeom prst="rect">
            <a:avLst/>
          </a:prstGeom>
        </p:spPr>
      </p:pic>
    </p:spTree>
    <p:extLst>
      <p:ext uri="{BB962C8B-B14F-4D97-AF65-F5344CB8AC3E}">
        <p14:creationId xmlns:p14="http://schemas.microsoft.com/office/powerpoint/2010/main" val="2504770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How can I get students to actively engage in the peer review process?</a:t>
            </a:r>
          </a:p>
          <a:p>
            <a:r>
              <a:rPr lang="en-US" dirty="0" smtClean="0"/>
              <a:t>How can I manage a large number of student writers and still have them produce multiple drafts?</a:t>
            </a:r>
          </a:p>
          <a:p>
            <a:r>
              <a:rPr lang="en-US" dirty="0" smtClean="0"/>
              <a:t>What institutional and site-specific constraints keep peer review from achieving my purposes?</a:t>
            </a:r>
            <a:endParaRPr lang="en-US" dirty="0"/>
          </a:p>
        </p:txBody>
      </p:sp>
      <p:pic>
        <p:nvPicPr>
          <p:cNvPr id="5" name="Content Placeholder 4"/>
          <p:cNvPicPr>
            <a:picLocks noGrp="1" noChangeAspect="1"/>
          </p:cNvPicPr>
          <p:nvPr>
            <p:ph sz="half" idx="2"/>
          </p:nvPr>
        </p:nvPicPr>
        <p:blipFill>
          <a:blip r:embed="rId2"/>
          <a:srcRect l="5384" r="5384"/>
          <a:stretch>
            <a:fillRect/>
          </a:stretch>
        </p:blipFill>
        <p:spPr/>
      </p:pic>
    </p:spTree>
    <p:extLst>
      <p:ext uri="{BB962C8B-B14F-4D97-AF65-F5344CB8AC3E}">
        <p14:creationId xmlns:p14="http://schemas.microsoft.com/office/powerpoint/2010/main" val="3904129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20150515_115227.jpg"/>
          <p:cNvPicPr>
            <a:picLocks noGrp="1" noChangeAspect="1"/>
          </p:cNvPicPr>
          <p:nvPr>
            <p:ph type="pic" idx="4294967295"/>
          </p:nvPr>
        </p:nvPicPr>
        <p:blipFill rotWithShape="1">
          <a:blip r:embed="rId2">
            <a:extLst>
              <a:ext uri="{28A0092B-C50C-407E-A947-70E740481C1C}">
                <a14:useLocalDpi xmlns:a14="http://schemas.microsoft.com/office/drawing/2010/main" val="0"/>
              </a:ext>
            </a:extLst>
          </a:blip>
          <a:srcRect l="17945" r="12500"/>
          <a:stretch/>
        </p:blipFill>
        <p:spPr>
          <a:xfrm rot="5400000">
            <a:off x="-656708" y="656708"/>
            <a:ext cx="6857998" cy="5544582"/>
          </a:xfrm>
        </p:spPr>
      </p:pic>
      <p:sp>
        <p:nvSpPr>
          <p:cNvPr id="8" name="TextBox 7"/>
          <p:cNvSpPr txBox="1"/>
          <p:nvPr/>
        </p:nvSpPr>
        <p:spPr>
          <a:xfrm>
            <a:off x="5792684" y="1812278"/>
            <a:ext cx="3175135" cy="3108544"/>
          </a:xfrm>
          <a:prstGeom prst="rect">
            <a:avLst/>
          </a:prstGeom>
          <a:noFill/>
        </p:spPr>
        <p:txBody>
          <a:bodyPr wrap="square" rtlCol="0">
            <a:spAutoFit/>
          </a:bodyPr>
          <a:lstStyle/>
          <a:p>
            <a:r>
              <a:rPr lang="en-US" sz="2000" dirty="0" smtClean="0"/>
              <a:t>Q: Does the paper respond to the prompt? </a:t>
            </a:r>
          </a:p>
          <a:p>
            <a:r>
              <a:rPr lang="en-US" sz="2000" dirty="0" smtClean="0"/>
              <a:t>A: What’s the prompt?</a:t>
            </a:r>
          </a:p>
          <a:p>
            <a:endParaRPr lang="en-US" sz="2000" dirty="0"/>
          </a:p>
          <a:p>
            <a:r>
              <a:rPr lang="en-US" sz="2000" dirty="0" smtClean="0"/>
              <a:t>Q: Does the writer make a clear claim?</a:t>
            </a:r>
          </a:p>
          <a:p>
            <a:r>
              <a:rPr lang="en-US" sz="2000" dirty="0" smtClean="0"/>
              <a:t>A: Could have been clearer but I found it!</a:t>
            </a:r>
          </a:p>
          <a:p>
            <a:endParaRPr lang="en-US" dirty="0"/>
          </a:p>
          <a:p>
            <a:endParaRPr lang="en-US" dirty="0"/>
          </a:p>
        </p:txBody>
      </p:sp>
    </p:spTree>
    <p:extLst>
      <p:ext uri="{BB962C8B-B14F-4D97-AF65-F5344CB8AC3E}">
        <p14:creationId xmlns:p14="http://schemas.microsoft.com/office/powerpoint/2010/main" val="569475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50515_115355.jpg"/>
          <p:cNvPicPr>
            <a:picLocks noChangeAspect="1"/>
          </p:cNvPicPr>
          <p:nvPr/>
        </p:nvPicPr>
        <p:blipFill rotWithShape="1">
          <a:blip r:embed="rId2">
            <a:extLst>
              <a:ext uri="{28A0092B-C50C-407E-A947-70E740481C1C}">
                <a14:useLocalDpi xmlns:a14="http://schemas.microsoft.com/office/drawing/2010/main" val="0"/>
              </a:ext>
            </a:extLst>
          </a:blip>
          <a:srcRect l="17814" r="4264"/>
          <a:stretch/>
        </p:blipFill>
        <p:spPr>
          <a:xfrm rot="5400000">
            <a:off x="-990848" y="990848"/>
            <a:ext cx="7125195" cy="5143500"/>
          </a:xfrm>
          <a:prstGeom prst="rect">
            <a:avLst/>
          </a:prstGeom>
        </p:spPr>
      </p:pic>
      <p:sp>
        <p:nvSpPr>
          <p:cNvPr id="3" name="TextBox 2"/>
          <p:cNvSpPr txBox="1"/>
          <p:nvPr/>
        </p:nvSpPr>
        <p:spPr>
          <a:xfrm>
            <a:off x="5328030" y="325281"/>
            <a:ext cx="3639789" cy="6186310"/>
          </a:xfrm>
          <a:prstGeom prst="rect">
            <a:avLst/>
          </a:prstGeom>
          <a:noFill/>
        </p:spPr>
        <p:txBody>
          <a:bodyPr wrap="square" rtlCol="0">
            <a:spAutoFit/>
          </a:bodyPr>
          <a:lstStyle/>
          <a:p>
            <a:r>
              <a:rPr lang="en-US" dirty="0" smtClean="0"/>
              <a:t>Reverse Outline:</a:t>
            </a:r>
          </a:p>
          <a:p>
            <a:pPr marL="342900" indent="-342900">
              <a:buAutoNum type="arabicPeriod"/>
            </a:pPr>
            <a:r>
              <a:rPr lang="en-US" dirty="0" smtClean="0"/>
              <a:t>The CA Drought has effects environmentally &amp; financially</a:t>
            </a:r>
          </a:p>
          <a:p>
            <a:pPr marL="342900" indent="-342900">
              <a:buAutoNum type="arabicPeriod"/>
            </a:pPr>
            <a:r>
              <a:rPr lang="en-US" dirty="0" smtClean="0"/>
              <a:t>Effects plant life and fish life</a:t>
            </a:r>
          </a:p>
          <a:p>
            <a:pPr marL="342900" indent="-342900">
              <a:buAutoNum type="arabicPeriod"/>
            </a:pPr>
            <a:r>
              <a:rPr lang="en-US" dirty="0" smtClean="0"/>
              <a:t>Effects human business and agriculture</a:t>
            </a:r>
          </a:p>
          <a:p>
            <a:endParaRPr lang="en-US" dirty="0"/>
          </a:p>
          <a:p>
            <a:r>
              <a:rPr lang="en-US" dirty="0" smtClean="0"/>
              <a:t>Pedro is an excellent reporter and conveys his feelings about the drought accurately and effectively. His style incorporates both educated discussion and down to Earth reconnecting.</a:t>
            </a:r>
          </a:p>
          <a:p>
            <a:endParaRPr lang="en-US" dirty="0"/>
          </a:p>
          <a:p>
            <a:r>
              <a:rPr lang="en-US" dirty="0" smtClean="0"/>
              <a:t>One way to improve the paper might be to collect all information on one subject and create specific paragraphs rather than spreading multiple ideas throughout the paper. It’s ok to resurface, but you don’t need to repeat everything. Great Job!</a:t>
            </a:r>
          </a:p>
        </p:txBody>
      </p:sp>
    </p:spTree>
    <p:extLst>
      <p:ext uri="{BB962C8B-B14F-4D97-AF65-F5344CB8AC3E}">
        <p14:creationId xmlns:p14="http://schemas.microsoft.com/office/powerpoint/2010/main" val="3079859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Revision Memo Sample 1</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Writing </a:t>
            </a:r>
            <a:r>
              <a:rPr lang="en-US" dirty="0"/>
              <a:t>this paper was certainly a challenge but to quote The Beetles, “ I get by with a little help from my friends.” I found the peer review was greatly helpful to my writing process. I often get stuck in my own head rereading the same mistakes over and over but not knowing what it is that sounds off. Having a peer review was useful  because having it read and interpreted by someone else allowed me to understand my errors in an approachable way.  </a:t>
            </a:r>
            <a:r>
              <a:rPr lang="en-US" dirty="0" err="1"/>
              <a:t>Alot</a:t>
            </a:r>
            <a:r>
              <a:rPr lang="en-US" dirty="0"/>
              <a:t> of my sentence structure was off and after the review was over I even added an entire paragraph.</a:t>
            </a:r>
          </a:p>
          <a:p>
            <a:pPr marL="0" indent="0">
              <a:buNone/>
            </a:pPr>
            <a:endParaRPr lang="en-US" dirty="0"/>
          </a:p>
        </p:txBody>
      </p:sp>
    </p:spTree>
    <p:extLst>
      <p:ext uri="{BB962C8B-B14F-4D97-AF65-F5344CB8AC3E}">
        <p14:creationId xmlns:p14="http://schemas.microsoft.com/office/powerpoint/2010/main" val="3085208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Revision Memo 2</a:t>
            </a:r>
            <a:endParaRPr lang="en-US" dirty="0"/>
          </a:p>
        </p:txBody>
      </p:sp>
      <p:sp>
        <p:nvSpPr>
          <p:cNvPr id="3" name="Content Placeholder 2"/>
          <p:cNvSpPr>
            <a:spLocks noGrp="1"/>
          </p:cNvSpPr>
          <p:nvPr>
            <p:ph idx="1"/>
          </p:nvPr>
        </p:nvSpPr>
        <p:spPr/>
        <p:txBody>
          <a:bodyPr/>
          <a:lstStyle/>
          <a:p>
            <a:pPr marL="0" indent="0">
              <a:buNone/>
            </a:pPr>
            <a:r>
              <a:rPr lang="en-US" dirty="0"/>
              <a:t>I felt that the review went ok. More input from my peers would have been more beneficial. More time for each review might have helped and people focusing on their input. I made a few minor changes after the suggestions in class, mainly grammatical and arrangement. Mostly I edited on my own and with some outside help. </a:t>
            </a:r>
          </a:p>
        </p:txBody>
      </p:sp>
    </p:spTree>
    <p:extLst>
      <p:ext uri="{BB962C8B-B14F-4D97-AF65-F5344CB8AC3E}">
        <p14:creationId xmlns:p14="http://schemas.microsoft.com/office/powerpoint/2010/main" val="2411293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Revision Memo 3</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I </a:t>
            </a:r>
            <a:r>
              <a:rPr lang="en-US" dirty="0"/>
              <a:t>thought the peer review process went a lot better for me this time around. I took your advice about searching out certain people in the class, and I felt that their advice was much more valuable than the last time around. With a combination of the feedback I got, and just rereading it several times, I was able to make some changes that I thought helped the content flow a little better, and be a bit more comprehensive</a:t>
            </a:r>
            <a:r>
              <a:rPr lang="en-US" dirty="0" smtClean="0"/>
              <a:t>.</a:t>
            </a:r>
          </a:p>
          <a:p>
            <a:pPr marL="0" indent="0">
              <a:buNone/>
            </a:pPr>
            <a:r>
              <a:rPr lang="en-US" dirty="0" smtClean="0"/>
              <a:t> </a:t>
            </a:r>
            <a:r>
              <a:rPr lang="en-US" dirty="0"/>
              <a:t>I suppose the revision process also pointed out what is the most frustrating thing with this (or any) research paper; there is just too much information to cover. Whenever I tried to make a point, I found myself trying to avoid rabbit holes that I could potentially fall down and not be able to come out until several pages later. I did notice and appreciate in all of my writing that I felt I had plenty of room to put my voice in the paper. I liked this ability in a research paper.</a:t>
            </a:r>
          </a:p>
          <a:p>
            <a:pPr marL="0" indent="0">
              <a:buNone/>
            </a:pPr>
            <a:endParaRPr lang="en-US" dirty="0"/>
          </a:p>
        </p:txBody>
      </p:sp>
    </p:spTree>
    <p:extLst>
      <p:ext uri="{BB962C8B-B14F-4D97-AF65-F5344CB8AC3E}">
        <p14:creationId xmlns:p14="http://schemas.microsoft.com/office/powerpoint/2010/main" val="3144509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a:t>
            </a:r>
            <a:r>
              <a:rPr lang="en-US" dirty="0" err="1" smtClean="0"/>
              <a:t>Aways</a:t>
            </a:r>
            <a:endParaRPr lang="en-US" dirty="0"/>
          </a:p>
        </p:txBody>
      </p:sp>
      <p:pic>
        <p:nvPicPr>
          <p:cNvPr id="4" name="Content Placeholder 3"/>
          <p:cNvPicPr>
            <a:picLocks noGrp="1" noChangeAspect="1"/>
          </p:cNvPicPr>
          <p:nvPr>
            <p:ph idx="1"/>
          </p:nvPr>
        </p:nvPicPr>
        <p:blipFill>
          <a:blip r:embed="rId3"/>
          <a:srcRect l="-18187" r="-18187"/>
          <a:stretch>
            <a:fillRect/>
          </a:stretch>
        </p:blipFill>
        <p:spPr/>
      </p:pic>
    </p:spTree>
    <p:extLst>
      <p:ext uri="{BB962C8B-B14F-4D97-AF65-F5344CB8AC3E}">
        <p14:creationId xmlns:p14="http://schemas.microsoft.com/office/powerpoint/2010/main" val="39042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Paris Gellar Effect</a:t>
            </a:r>
            <a:endParaRPr lang="en-US" dirty="0"/>
          </a:p>
        </p:txBody>
      </p:sp>
      <p:pic>
        <p:nvPicPr>
          <p:cNvPr id="4" name="Content Placeholder 3"/>
          <p:cNvPicPr>
            <a:picLocks noGrp="1" noChangeAspect="1"/>
          </p:cNvPicPr>
          <p:nvPr>
            <p:ph idx="1"/>
          </p:nvPr>
        </p:nvPicPr>
        <p:blipFill>
          <a:blip r:embed="rId3"/>
          <a:srcRect l="-18914" r="-18914"/>
          <a:stretch>
            <a:fillRect/>
          </a:stretch>
        </p:blipFill>
        <p:spPr/>
      </p:pic>
    </p:spTree>
    <p:extLst>
      <p:ext uri="{BB962C8B-B14F-4D97-AF65-F5344CB8AC3E}">
        <p14:creationId xmlns:p14="http://schemas.microsoft.com/office/powerpoint/2010/main" val="2652465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normAutofit lnSpcReduction="10000"/>
          </a:bodyPr>
          <a:lstStyle/>
          <a:p>
            <a:r>
              <a:rPr lang="en-US" dirty="0" smtClean="0"/>
              <a:t>Provide students an authentic audience for academic writing beyond the professor</a:t>
            </a:r>
          </a:p>
          <a:p>
            <a:r>
              <a:rPr lang="en-US" dirty="0" smtClean="0"/>
              <a:t>Help students assess and access their resources for writing (peers, CAS, family members, etc.)</a:t>
            </a:r>
          </a:p>
          <a:p>
            <a:r>
              <a:rPr lang="en-US" dirty="0" smtClean="0"/>
              <a:t>Increase independence in student writing</a:t>
            </a:r>
          </a:p>
          <a:p>
            <a:r>
              <a:rPr lang="en-US" dirty="0" smtClean="0"/>
              <a:t>Make it worthwhile for students to write multiple </a:t>
            </a:r>
            <a:r>
              <a:rPr lang="en-US" dirty="0" smtClean="0"/>
              <a:t>drafts</a:t>
            </a:r>
          </a:p>
          <a:p>
            <a:r>
              <a:rPr lang="en-US" dirty="0" smtClean="0"/>
              <a:t>Encourage </a:t>
            </a:r>
            <a:r>
              <a:rPr lang="en-US" smtClean="0"/>
              <a:t>Distributed Cognition</a:t>
            </a:r>
            <a:endParaRPr lang="en-US" smtClean="0"/>
          </a:p>
          <a:p>
            <a:endParaRPr lang="en-US" dirty="0" smtClean="0"/>
          </a:p>
          <a:p>
            <a:pPr marL="0" indent="0">
              <a:buNone/>
            </a:pPr>
            <a:endParaRPr lang="en-US" dirty="0"/>
          </a:p>
        </p:txBody>
      </p:sp>
    </p:spTree>
    <p:extLst>
      <p:ext uri="{BB962C8B-B14F-4D97-AF65-F5344CB8AC3E}">
        <p14:creationId xmlns:p14="http://schemas.microsoft.com/office/powerpoint/2010/main" val="3123700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Skills</a:t>
            </a:r>
            <a:endParaRPr lang="en-US" dirty="0"/>
          </a:p>
        </p:txBody>
      </p:sp>
      <p:sp>
        <p:nvSpPr>
          <p:cNvPr id="3" name="Content Placeholder 2"/>
          <p:cNvSpPr>
            <a:spLocks noGrp="1"/>
          </p:cNvSpPr>
          <p:nvPr>
            <p:ph idx="1"/>
          </p:nvPr>
        </p:nvSpPr>
        <p:spPr/>
        <p:txBody>
          <a:bodyPr/>
          <a:lstStyle/>
          <a:p>
            <a:r>
              <a:rPr lang="en-US" dirty="0" smtClean="0"/>
              <a:t>Revision</a:t>
            </a:r>
          </a:p>
          <a:p>
            <a:r>
              <a:rPr lang="en-US" dirty="0" smtClean="0"/>
              <a:t>Collaboration</a:t>
            </a:r>
          </a:p>
          <a:p>
            <a:r>
              <a:rPr lang="en-US" dirty="0" smtClean="0"/>
              <a:t>Clear and </a:t>
            </a:r>
            <a:r>
              <a:rPr lang="en-US" dirty="0"/>
              <a:t>e</a:t>
            </a:r>
            <a:r>
              <a:rPr lang="en-US" dirty="0" smtClean="0"/>
              <a:t>mpathetic communication</a:t>
            </a:r>
          </a:p>
          <a:p>
            <a:r>
              <a:rPr lang="en-US" dirty="0" smtClean="0"/>
              <a:t>Writing Process Knowledge</a:t>
            </a:r>
          </a:p>
          <a:p>
            <a:r>
              <a:rPr lang="en-US" dirty="0" smtClean="0"/>
              <a:t>Responsibility</a:t>
            </a:r>
          </a:p>
          <a:p>
            <a:r>
              <a:rPr lang="en-US" dirty="0" smtClean="0"/>
              <a:t>Confidence in individual and peer abilities</a:t>
            </a:r>
          </a:p>
          <a:p>
            <a:r>
              <a:rPr lang="en-US" dirty="0" smtClean="0"/>
              <a:t>Metacognition about purpose and process</a:t>
            </a:r>
          </a:p>
          <a:p>
            <a:pPr marL="0" indent="0">
              <a:buNone/>
            </a:pPr>
            <a:endParaRPr lang="en-US" dirty="0" smtClean="0"/>
          </a:p>
          <a:p>
            <a:endParaRPr lang="en-US" dirty="0" smtClean="0"/>
          </a:p>
          <a:p>
            <a:endParaRPr lang="en-US" dirty="0"/>
          </a:p>
        </p:txBody>
      </p:sp>
    </p:spTree>
    <p:extLst>
      <p:ext uri="{BB962C8B-B14F-4D97-AF65-F5344CB8AC3E}">
        <p14:creationId xmlns:p14="http://schemas.microsoft.com/office/powerpoint/2010/main" val="1639233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Language Learners and the “Blind Leading the Blind” Hypothesis</a:t>
            </a:r>
            <a:endParaRPr lang="en-US" dirty="0"/>
          </a:p>
        </p:txBody>
      </p:sp>
      <p:pic>
        <p:nvPicPr>
          <p:cNvPr id="4" name="Content Placeholder 3"/>
          <p:cNvPicPr>
            <a:picLocks noGrp="1" noChangeAspect="1"/>
          </p:cNvPicPr>
          <p:nvPr>
            <p:ph idx="1"/>
          </p:nvPr>
        </p:nvPicPr>
        <p:blipFill>
          <a:blip r:embed="rId3"/>
          <a:srcRect l="-18187" r="-18187"/>
          <a:stretch>
            <a:fillRect/>
          </a:stretch>
        </p:blipFill>
        <p:spPr/>
      </p:pic>
    </p:spTree>
    <p:extLst>
      <p:ext uri="{BB962C8B-B14F-4D97-AF65-F5344CB8AC3E}">
        <p14:creationId xmlns:p14="http://schemas.microsoft.com/office/powerpoint/2010/main" val="2078094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endParaRPr lang="en-US" dirty="0"/>
          </a:p>
        </p:txBody>
      </p:sp>
      <p:sp>
        <p:nvSpPr>
          <p:cNvPr id="3" name="Content Placeholder 2"/>
          <p:cNvSpPr>
            <a:spLocks noGrp="1"/>
          </p:cNvSpPr>
          <p:nvPr>
            <p:ph idx="1"/>
          </p:nvPr>
        </p:nvSpPr>
        <p:spPr/>
        <p:txBody>
          <a:bodyPr/>
          <a:lstStyle/>
          <a:p>
            <a:r>
              <a:rPr lang="en-US" dirty="0" smtClean="0"/>
              <a:t>Multiple invention tasks leading up to peer-review draft (brainstorming, discussions, zero draft, etc.)</a:t>
            </a:r>
          </a:p>
          <a:p>
            <a:r>
              <a:rPr lang="en-US" dirty="0" smtClean="0"/>
              <a:t>Students bring 2 drafts printed to class</a:t>
            </a:r>
          </a:p>
          <a:p>
            <a:r>
              <a:rPr lang="en-US" dirty="0" smtClean="0"/>
              <a:t>Worksheet protocol</a:t>
            </a:r>
          </a:p>
          <a:p>
            <a:r>
              <a:rPr lang="en-US" dirty="0" smtClean="0"/>
              <a:t>Produce revision memo including reflection on peer review with final draft</a:t>
            </a:r>
            <a:endParaRPr lang="en-US" dirty="0"/>
          </a:p>
        </p:txBody>
      </p:sp>
    </p:spTree>
    <p:extLst>
      <p:ext uri="{BB962C8B-B14F-4D97-AF65-F5344CB8AC3E}">
        <p14:creationId xmlns:p14="http://schemas.microsoft.com/office/powerpoint/2010/main" val="3337617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now . . . The Ugly!</a:t>
            </a:r>
            <a:endParaRPr lang="en-US" dirty="0"/>
          </a:p>
        </p:txBody>
      </p:sp>
      <p:sp>
        <p:nvSpPr>
          <p:cNvPr id="3" name="Content Placeholder 2"/>
          <p:cNvSpPr>
            <a:spLocks noGrp="1"/>
          </p:cNvSpPr>
          <p:nvPr>
            <p:ph idx="1"/>
          </p:nvPr>
        </p:nvSpPr>
        <p:spPr/>
        <p:txBody>
          <a:bodyPr/>
          <a:lstStyle/>
          <a:p>
            <a:r>
              <a:rPr lang="en-US" dirty="0" smtClean="0"/>
              <a:t>Using a rough piece of writing in your think book, take 10 minutes to follow a short version of the peer revision protocol my students use. The purpose of this task is to think about what feelings we experience when asked to share our writing with others and to better understand how students experience the process of peer review.</a:t>
            </a:r>
            <a:endParaRPr lang="en-US" dirty="0"/>
          </a:p>
        </p:txBody>
      </p:sp>
    </p:spTree>
    <p:extLst>
      <p:ext uri="{BB962C8B-B14F-4D97-AF65-F5344CB8AC3E}">
        <p14:creationId xmlns:p14="http://schemas.microsoft.com/office/powerpoint/2010/main" val="3761364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a:t>
            </a:r>
            <a:endParaRPr lang="en-US" dirty="0"/>
          </a:p>
        </p:txBody>
      </p:sp>
      <p:sp>
        <p:nvSpPr>
          <p:cNvPr id="3" name="Content Placeholder 2"/>
          <p:cNvSpPr>
            <a:spLocks noGrp="1"/>
          </p:cNvSpPr>
          <p:nvPr>
            <p:ph idx="1"/>
          </p:nvPr>
        </p:nvSpPr>
        <p:spPr/>
        <p:txBody>
          <a:bodyPr/>
          <a:lstStyle/>
          <a:p>
            <a:r>
              <a:rPr lang="en-US" dirty="0" smtClean="0"/>
              <a:t>Take a few minutes to read the writing of your peer.</a:t>
            </a:r>
          </a:p>
          <a:p>
            <a:r>
              <a:rPr lang="en-US" dirty="0" smtClean="0"/>
              <a:t>Produce a reverse-outline of each paragraph.</a:t>
            </a:r>
          </a:p>
          <a:p>
            <a:r>
              <a:rPr lang="en-US" dirty="0" smtClean="0"/>
              <a:t>Underline any confusing sentences.</a:t>
            </a:r>
          </a:p>
          <a:p>
            <a:r>
              <a:rPr lang="en-US" dirty="0" smtClean="0"/>
              <a:t>Write down one thing the writer is doing well in his or her piece.</a:t>
            </a:r>
          </a:p>
          <a:p>
            <a:r>
              <a:rPr lang="en-US" dirty="0" smtClean="0"/>
              <a:t>Write down one thing the writer could do to improve the draft. </a:t>
            </a:r>
          </a:p>
          <a:p>
            <a:endParaRPr lang="en-US" dirty="0"/>
          </a:p>
        </p:txBody>
      </p:sp>
    </p:spTree>
    <p:extLst>
      <p:ext uri="{BB962C8B-B14F-4D97-AF65-F5344CB8AC3E}">
        <p14:creationId xmlns:p14="http://schemas.microsoft.com/office/powerpoint/2010/main" val="3957114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
            </a:r>
            <a:r>
              <a:rPr lang="en-US" dirty="0" smtClean="0"/>
              <a:t>eflection</a:t>
            </a:r>
            <a:endParaRPr lang="en-US" dirty="0"/>
          </a:p>
        </p:txBody>
      </p:sp>
      <p:sp>
        <p:nvSpPr>
          <p:cNvPr id="3" name="Content Placeholder 2"/>
          <p:cNvSpPr>
            <a:spLocks noGrp="1"/>
          </p:cNvSpPr>
          <p:nvPr>
            <p:ph idx="1"/>
          </p:nvPr>
        </p:nvSpPr>
        <p:spPr/>
        <p:txBody>
          <a:bodyPr>
            <a:normAutofit lnSpcReduction="10000"/>
          </a:bodyPr>
          <a:lstStyle/>
          <a:p>
            <a:r>
              <a:rPr lang="en-US" dirty="0" smtClean="0"/>
              <a:t>How did you feel when you found out you would be sharing writing with a colleague?</a:t>
            </a:r>
          </a:p>
          <a:p>
            <a:r>
              <a:rPr lang="en-US" dirty="0" smtClean="0"/>
              <a:t>Did you find yourself being overly critical of your colleague’s writing? Or tentative in your criticism? </a:t>
            </a:r>
          </a:p>
          <a:p>
            <a:r>
              <a:rPr lang="en-US" dirty="0" smtClean="0"/>
              <a:t>Did you understand the purpose of the peer review process?</a:t>
            </a:r>
          </a:p>
          <a:p>
            <a:r>
              <a:rPr lang="en-US" dirty="0" smtClean="0"/>
              <a:t>How do you think students feel when faced with these kinds of tasks?</a:t>
            </a:r>
            <a:endParaRPr lang="en-US" dirty="0"/>
          </a:p>
        </p:txBody>
      </p:sp>
    </p:spTree>
    <p:extLst>
      <p:ext uri="{BB962C8B-B14F-4D97-AF65-F5344CB8AC3E}">
        <p14:creationId xmlns:p14="http://schemas.microsoft.com/office/powerpoint/2010/main" val="18943587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49</TotalTime>
  <Words>950</Words>
  <Application>Microsoft Macintosh PowerPoint</Application>
  <PresentationFormat>On-screen Show (4:3)</PresentationFormat>
  <Paragraphs>71</Paragraphs>
  <Slides>16</Slides>
  <Notes>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The Good, the Bad, and the Ugly of Peer Review</vt:lpstr>
      <vt:lpstr>The Paris Gellar Effect</vt:lpstr>
      <vt:lpstr>Purpose</vt:lpstr>
      <vt:lpstr>Skills</vt:lpstr>
      <vt:lpstr>Language Learners and the “Blind Leading the Blind” Hypothesis</vt:lpstr>
      <vt:lpstr>Process</vt:lpstr>
      <vt:lpstr>And now . . . The Ugly!</vt:lpstr>
      <vt:lpstr>Steps</vt:lpstr>
      <vt:lpstr>Reflection</vt:lpstr>
      <vt:lpstr>Questions</vt:lpstr>
      <vt:lpstr>PowerPoint Presentation</vt:lpstr>
      <vt:lpstr>PowerPoint Presentation</vt:lpstr>
      <vt:lpstr>Revision Memo Sample 1</vt:lpstr>
      <vt:lpstr>Revision Memo 2</vt:lpstr>
      <vt:lpstr>Revision Memo 3</vt:lpstr>
      <vt:lpstr>Take Aways</vt:lpstr>
    </vt:vector>
  </TitlesOfParts>
  <Company>UC Davis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Klotz</dc:creator>
  <cp:lastModifiedBy>Sarah Klotz</cp:lastModifiedBy>
  <cp:revision>9</cp:revision>
  <dcterms:created xsi:type="dcterms:W3CDTF">2015-06-27T20:31:18Z</dcterms:created>
  <dcterms:modified xsi:type="dcterms:W3CDTF">2015-06-27T21:23:56Z</dcterms:modified>
</cp:coreProperties>
</file>